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2" r:id="rId14"/>
    <p:sldId id="270" r:id="rId15"/>
    <p:sldId id="273" r:id="rId16"/>
    <p:sldId id="281" r:id="rId17"/>
    <p:sldId id="275" r:id="rId18"/>
    <p:sldId id="283" r:id="rId19"/>
    <p:sldId id="272" r:id="rId20"/>
    <p:sldId id="284" r:id="rId21"/>
    <p:sldId id="271" r:id="rId22"/>
    <p:sldId id="277" r:id="rId23"/>
    <p:sldId id="278" r:id="rId24"/>
    <p:sldId id="285" r:id="rId25"/>
    <p:sldId id="279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04" r:id="rId34"/>
    <p:sldId id="293" r:id="rId35"/>
    <p:sldId id="294" r:id="rId36"/>
    <p:sldId id="295" r:id="rId37"/>
    <p:sldId id="296" r:id="rId38"/>
    <p:sldId id="297" r:id="rId39"/>
    <p:sldId id="305" r:id="rId40"/>
    <p:sldId id="298" r:id="rId41"/>
    <p:sldId id="299" r:id="rId42"/>
    <p:sldId id="300" r:id="rId43"/>
    <p:sldId id="302" r:id="rId44"/>
    <p:sldId id="303" r:id="rId45"/>
    <p:sldId id="301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F31"/>
    <a:srgbClr val="FFFFFF"/>
    <a:srgbClr val="FB764B"/>
    <a:srgbClr val="717579"/>
    <a:srgbClr val="D9DADB"/>
    <a:srgbClr val="263E62"/>
    <a:srgbClr val="131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OMP\Desktop\&#1085;&#1077;&#1094;&#1077;&#1083;&#1077;&#1074;&#1099;&#107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OMP\Desktop\&#1085;&#1077;&#1094;&#1077;&#1083;&#1077;&#1074;&#1099;&#107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OMP\Desktop\&#1085;&#1077;&#1094;&#1077;&#1083;&#1077;&#1074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Аркуш1!$J$11:$J$12</c:f>
              <c:strCache>
                <c:ptCount val="2"/>
                <c:pt idx="0">
                  <c:v>Целевые</c:v>
                </c:pt>
                <c:pt idx="1">
                  <c:v>Не целевые</c:v>
                </c:pt>
              </c:strCache>
            </c:strRef>
          </c:cat>
          <c:val>
            <c:numRef>
              <c:f>Аркуш1!$K$11:$K$12</c:f>
              <c:numCache>
                <c:formatCode>0.00%</c:formatCode>
                <c:ptCount val="2"/>
                <c:pt idx="0">
                  <c:v>0.81822678614073152</c:v>
                </c:pt>
                <c:pt idx="1">
                  <c:v>0.18177321385926842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995406824146969"/>
          <c:y val="0.28761519393409157"/>
          <c:w val="0.25337926509186359"/>
          <c:h val="0.2905103528725576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Аркуш1!$B$2:$B$8</c:f>
              <c:strCache>
                <c:ptCount val="7"/>
                <c:pt idx="0">
                  <c:v>Проект А</c:v>
                </c:pt>
                <c:pt idx="1">
                  <c:v>Проект B</c:v>
                </c:pt>
                <c:pt idx="2">
                  <c:v>Проект C</c:v>
                </c:pt>
                <c:pt idx="3">
                  <c:v>Проект D</c:v>
                </c:pt>
                <c:pt idx="4">
                  <c:v>Проект E</c:v>
                </c:pt>
                <c:pt idx="5">
                  <c:v>Проект F</c:v>
                </c:pt>
                <c:pt idx="6">
                  <c:v>Проект G</c:v>
                </c:pt>
              </c:strCache>
            </c:strRef>
          </c:cat>
          <c:val>
            <c:numRef>
              <c:f>Аркуш1!$K$2:$K$8</c:f>
              <c:numCache>
                <c:formatCode>0.00%</c:formatCode>
                <c:ptCount val="7"/>
                <c:pt idx="0">
                  <c:v>0.27911709168240234</c:v>
                </c:pt>
                <c:pt idx="1">
                  <c:v>0.17421017399422403</c:v>
                </c:pt>
                <c:pt idx="2">
                  <c:v>7.3207314114299579E-2</c:v>
                </c:pt>
                <c:pt idx="3">
                  <c:v>0.24042102906254506</c:v>
                </c:pt>
                <c:pt idx="4">
                  <c:v>0.36622434231711065</c:v>
                </c:pt>
                <c:pt idx="5">
                  <c:v>0.22104300091491308</c:v>
                </c:pt>
                <c:pt idx="6">
                  <c:v>8.8147381238197764E-2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6197376"/>
        <c:axId val="36363008"/>
      </c:barChart>
      <c:catAx>
        <c:axId val="116197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63008"/>
        <c:crosses val="autoZero"/>
        <c:auto val="1"/>
        <c:lblAlgn val="ctr"/>
        <c:lblOffset val="100"/>
        <c:noMultiLvlLbl val="0"/>
      </c:catAx>
      <c:valAx>
        <c:axId val="3636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1973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solidFill>
            <a:schemeClr val="tx2">
              <a:lumMod val="40000"/>
              <a:lumOff val="6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Аркуш1!$J$11:$J$12</c:f>
              <c:strCache>
                <c:ptCount val="2"/>
                <c:pt idx="0">
                  <c:v>Целевые</c:v>
                </c:pt>
                <c:pt idx="1">
                  <c:v>Не целевые</c:v>
                </c:pt>
              </c:strCache>
            </c:strRef>
          </c:cat>
          <c:val>
            <c:numRef>
              <c:f>Аркуш1!$K$11:$K$12</c:f>
              <c:numCache>
                <c:formatCode>0.00%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6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5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2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3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2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5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B1EA-A728-4EEA-B25C-4D8C74C807DA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D8EC4-AE68-4F2C-BB01-FC9F8F23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5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6" y="1519976"/>
            <a:ext cx="3524250" cy="285750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5172634" y="179456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поисковой рекламной кампании</a:t>
            </a:r>
          </a:p>
          <a:p>
            <a:pPr algn="ctr"/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AdWords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отслеживания эффективности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 рекламной кампании по системе </a:t>
            </a:r>
            <a:r>
              <a:rPr lang="en-US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1490456"/>
            <a:ext cx="103536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KPI </a:t>
            </a:r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рекламной кампании </a:t>
            </a:r>
            <a:r>
              <a:rPr lang="en-US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AdWords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214718" y="165090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кликов</a:t>
            </a: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цена клика – CPC</a:t>
            </a: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позиция</a:t>
            </a: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CTR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QS и QS средневзвешенный</a:t>
            </a: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Затраты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рекламную кампанию</a:t>
            </a:r>
            <a:endParaRPr lang="ru-RU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лидов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/транзакций/конверсий</a:t>
            </a: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 конверсии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%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лида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/транзакции/конверсии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подтвержденных продаж</a:t>
            </a:r>
            <a:endParaRPr lang="ru-RU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одной Продажи - CPO</a:t>
            </a: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чек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т.д.</a:t>
            </a: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ROI</a:t>
            </a:r>
            <a:r>
              <a:rPr lang="en-US" b="1" i="0" u="none" strike="no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0" u="none" strike="no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b="1" i="0" u="none" strike="no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ROMI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735958" y="2024893"/>
            <a:ext cx="6706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((</a:t>
            </a:r>
            <a:r>
              <a:rPr lang="en-US" sz="3600" dirty="0">
                <a:solidFill>
                  <a:srgbClr val="FB76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3600" dirty="0">
                <a:solidFill>
                  <a:srgbClr val="FB76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/ </a:t>
            </a:r>
            <a:r>
              <a:rPr lang="en-US" sz="3600" dirty="0" smtClean="0">
                <a:solidFill>
                  <a:srgbClr val="FB76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</a:t>
            </a:r>
            <a:r>
              <a:rPr lang="en-US" sz="3600" dirty="0" smtClean="0">
                <a:solidFill>
                  <a:srgbClr val="FB76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</a:t>
            </a:r>
            <a:r>
              <a:rPr lang="ru-RU" sz="3600" dirty="0" smtClean="0">
                <a:solidFill>
                  <a:srgbClr val="131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3600" dirty="0">
              <a:solidFill>
                <a:srgbClr val="FB764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001696" y="3380934"/>
            <a:ext cx="8188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B76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Прибыль полученная от продажи товаров (с помощью рекламы)</a:t>
            </a:r>
          </a:p>
          <a:p>
            <a:r>
              <a:rPr lang="ru-RU" sz="2400" dirty="0" smtClean="0">
                <a:solidFill>
                  <a:srgbClr val="FB76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Расходы на рекламы</a:t>
            </a:r>
            <a:endParaRPr lang="ru-RU" sz="2400" dirty="0">
              <a:solidFill>
                <a:srgbClr val="FB764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Пряма сполучна лінія 13"/>
          <p:cNvCxnSpPr/>
          <p:nvPr/>
        </p:nvCxnSpPr>
        <p:spPr>
          <a:xfrm>
            <a:off x="2115832" y="1653988"/>
            <a:ext cx="794721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2115832" y="3160059"/>
            <a:ext cx="794721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8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Задачка на </a:t>
            </a:r>
            <a:r>
              <a:rPr lang="en-US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ROI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051112" y="1650900"/>
            <a:ext cx="259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Кампания 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46199" y="1650900"/>
            <a:ext cx="259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Кампания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90917" y="2190609"/>
            <a:ext cx="50197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Прибыль – 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$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5000 </a:t>
            </a: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Рекламный бюджет - 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$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2500</a:t>
            </a:r>
            <a:endParaRPr lang="en-US" dirty="0" smtClean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Open Sans"/>
              </a:rPr>
              <a:t>ROI =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(5000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- 2500)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/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2500 х 100%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=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200%</a:t>
            </a: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ROI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= </a:t>
            </a:r>
            <a:r>
              <a:rPr lang="ru-RU" dirty="0">
                <a:solidFill>
                  <a:srgbClr val="00B050"/>
                </a:solidFill>
                <a:latin typeface="Open Sans"/>
              </a:rPr>
              <a:t>1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00%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096000" y="2190609"/>
            <a:ext cx="50197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Прибыль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– 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$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2400 </a:t>
            </a: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Рекламный бюджет - 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$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2500$</a:t>
            </a:r>
            <a:endParaRPr lang="en-US" dirty="0" smtClean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Open Sans"/>
              </a:rPr>
              <a:t>ROI =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(2400 - 2500)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/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2500 х 100%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=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96%</a:t>
            </a: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ROI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= </a:t>
            </a:r>
            <a:r>
              <a:rPr lang="ru-RU" dirty="0" smtClean="0">
                <a:solidFill>
                  <a:srgbClr val="FF0000"/>
                </a:solidFill>
                <a:latin typeface="Open Sans"/>
              </a:rPr>
              <a:t>-4%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772156" y="4578263"/>
            <a:ext cx="8642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Плохо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0%   &lt;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ROI   &lt;   100%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Хорошо</a:t>
            </a:r>
            <a:endParaRPr lang="ru-RU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825945" y="3790276"/>
            <a:ext cx="2596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Невозврат Инвестиций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7625191" y="3793818"/>
            <a:ext cx="2596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Возврат Инвестиций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Каналы поступления конверсий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683495" y="1722057"/>
            <a:ext cx="259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Заполнение заявки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9146" r="4315" b="21390"/>
          <a:stretch/>
        </p:blipFill>
        <p:spPr>
          <a:xfrm>
            <a:off x="5538996" y="4050168"/>
            <a:ext cx="4749563" cy="10396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4077" r="13646" b="52065"/>
          <a:stretch/>
        </p:blipFill>
        <p:spPr>
          <a:xfrm>
            <a:off x="8022788" y="2312616"/>
            <a:ext cx="2265771" cy="11571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4718" r="28829" b="16931"/>
          <a:stretch/>
        </p:blipFill>
        <p:spPr>
          <a:xfrm>
            <a:off x="1596847" y="1650900"/>
            <a:ext cx="1985247" cy="2397009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4877704" y="2733968"/>
            <a:ext cx="259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Корзина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1610598" y="4620962"/>
            <a:ext cx="259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Телефонный звонок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Стрілка вправо 15"/>
          <p:cNvSpPr/>
          <p:nvPr/>
        </p:nvSpPr>
        <p:spPr>
          <a:xfrm rot="10800000">
            <a:off x="3422931" y="1727552"/>
            <a:ext cx="1260564" cy="35834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ілка вправо 17"/>
          <p:cNvSpPr/>
          <p:nvPr/>
        </p:nvSpPr>
        <p:spPr>
          <a:xfrm>
            <a:off x="6844042" y="2752454"/>
            <a:ext cx="1260564" cy="35834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ілка вправо 18"/>
          <p:cNvSpPr/>
          <p:nvPr/>
        </p:nvSpPr>
        <p:spPr>
          <a:xfrm rot="20431903">
            <a:off x="4158192" y="4463474"/>
            <a:ext cx="1166130" cy="29817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99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Доступные настройки отчета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AdWords</a:t>
            </a:r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214717" y="2087596"/>
            <a:ext cx="99522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Видимость кампаний/групп объявлений/ ключевых слов;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Сегментация отчета;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Фильтр данных;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 данных;</a:t>
            </a:r>
            <a:endParaRPr lang="ru-RU" b="0" i="0" dirty="0" smtClean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Отображаемые столбцы;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Диаграмма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Скачивание отчета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столбцов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7" b="56495"/>
          <a:stretch/>
        </p:blipFill>
        <p:spPr>
          <a:xfrm>
            <a:off x="345598" y="1533010"/>
            <a:ext cx="5933821" cy="2180983"/>
          </a:xfrm>
          <a:prstGeom prst="rect">
            <a:avLst/>
          </a:prstGeom>
          <a:ln>
            <a:solidFill>
              <a:srgbClr val="131F3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5"/>
          <a:stretch/>
        </p:blipFill>
        <p:spPr>
          <a:xfrm>
            <a:off x="5388679" y="1819994"/>
            <a:ext cx="5161385" cy="3447922"/>
          </a:xfrm>
          <a:prstGeom prst="rect">
            <a:avLst/>
          </a:prstGeom>
          <a:ln>
            <a:solidFill>
              <a:srgbClr val="131F31"/>
            </a:solidFill>
          </a:ln>
        </p:spPr>
      </p:pic>
      <p:sp>
        <p:nvSpPr>
          <p:cNvPr id="12" name="Стрілка вправо 11"/>
          <p:cNvSpPr/>
          <p:nvPr/>
        </p:nvSpPr>
        <p:spPr>
          <a:xfrm>
            <a:off x="4718789" y="2450472"/>
            <a:ext cx="824256" cy="9867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0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столбцы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214717" y="1424052"/>
            <a:ext cx="99522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Клики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Показы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CTR</a:t>
            </a: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цена за клик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</a:t>
            </a: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позиция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Конверсии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конверсии</a:t>
            </a: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конверсии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Ценность конверсии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Ценность конверсий по вспомогательным кликам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Ценность конверсий по вспомогательным показам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Процент полученных показов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Процент потерянных показов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Показатель отказов</a:t>
            </a: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Фильтры в отчетах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7" b="56495"/>
          <a:stretch/>
        </p:blipFill>
        <p:spPr>
          <a:xfrm>
            <a:off x="345598" y="1533010"/>
            <a:ext cx="5933821" cy="2180983"/>
          </a:xfrm>
          <a:prstGeom prst="rect">
            <a:avLst/>
          </a:prstGeom>
          <a:ln>
            <a:solidFill>
              <a:srgbClr val="131F3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65" b="6505"/>
          <a:stretch/>
        </p:blipFill>
        <p:spPr>
          <a:xfrm>
            <a:off x="5407894" y="1452535"/>
            <a:ext cx="3647094" cy="4336360"/>
          </a:xfrm>
          <a:prstGeom prst="rect">
            <a:avLst/>
          </a:prstGeom>
          <a:ln>
            <a:solidFill>
              <a:srgbClr val="131F31"/>
            </a:solidFill>
          </a:ln>
        </p:spPr>
      </p:pic>
      <p:sp>
        <p:nvSpPr>
          <p:cNvPr id="12" name="Стрілка вправо 11"/>
          <p:cNvSpPr/>
          <p:nvPr/>
        </p:nvSpPr>
        <p:spPr>
          <a:xfrm>
            <a:off x="4724733" y="2304705"/>
            <a:ext cx="824256" cy="9867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/>
          <p:cNvSpPr/>
          <p:nvPr/>
        </p:nvSpPr>
        <p:spPr>
          <a:xfrm>
            <a:off x="9307606" y="1452535"/>
            <a:ext cx="24631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Больше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Меньше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Ровно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Содержит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содержит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Начинается с</a:t>
            </a:r>
            <a:endParaRPr lang="ru-RU" b="0" i="0" dirty="0" smtClean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Сегментация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7" b="56495"/>
          <a:stretch/>
        </p:blipFill>
        <p:spPr>
          <a:xfrm>
            <a:off x="345598" y="1533010"/>
            <a:ext cx="5933821" cy="2180983"/>
          </a:xfrm>
          <a:prstGeom prst="rect">
            <a:avLst/>
          </a:prstGeom>
          <a:ln>
            <a:solidFill>
              <a:srgbClr val="131F3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5"/>
          <a:stretch/>
        </p:blipFill>
        <p:spPr>
          <a:xfrm>
            <a:off x="4523448" y="1819993"/>
            <a:ext cx="6891848" cy="3817667"/>
          </a:xfrm>
          <a:prstGeom prst="rect">
            <a:avLst/>
          </a:prstGeom>
          <a:ln>
            <a:solidFill>
              <a:srgbClr val="131F31"/>
            </a:solidFill>
          </a:ln>
        </p:spPr>
      </p:pic>
      <p:sp>
        <p:nvSpPr>
          <p:cNvPr id="12" name="Стрілка вправо 11"/>
          <p:cNvSpPr/>
          <p:nvPr/>
        </p:nvSpPr>
        <p:spPr>
          <a:xfrm>
            <a:off x="4208991" y="2450472"/>
            <a:ext cx="824256" cy="9867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3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16234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051112" y="862982"/>
            <a:ext cx="102556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запросами;</a:t>
            </a:r>
          </a:p>
          <a:p>
            <a:pPr marL="538163" indent="-538163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отслеживания эффективности;</a:t>
            </a:r>
          </a:p>
          <a:p>
            <a:pPr marL="538163" indent="-538163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расходов. Работа с Ценой за клик;</a:t>
            </a:r>
          </a:p>
          <a:p>
            <a:pPr marL="538163" indent="-538163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кампании по регионам;</a:t>
            </a:r>
          </a:p>
          <a:p>
            <a:pPr marL="538163" indent="-538163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работы кампании по часам;</a:t>
            </a:r>
          </a:p>
          <a:p>
            <a:pPr marL="538163" indent="-538163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Кампания поискового ремаркетинга как дополнительное средство оптимизации рекламной кампании;</a:t>
            </a:r>
          </a:p>
          <a:p>
            <a:pPr marL="538163" indent="-538163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бюджета кампании;</a:t>
            </a:r>
          </a:p>
          <a:p>
            <a:pPr marL="538163" indent="-538163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Ответы вопросы.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Графики в отчетах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7" b="56495"/>
          <a:stretch/>
        </p:blipFill>
        <p:spPr>
          <a:xfrm>
            <a:off x="345598" y="1533010"/>
            <a:ext cx="5933821" cy="2180983"/>
          </a:xfrm>
          <a:prstGeom prst="rect">
            <a:avLst/>
          </a:prstGeom>
          <a:ln>
            <a:solidFill>
              <a:srgbClr val="131F3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5"/>
          <a:stretch/>
        </p:blipFill>
        <p:spPr>
          <a:xfrm>
            <a:off x="4523448" y="1959891"/>
            <a:ext cx="6891848" cy="3170460"/>
          </a:xfrm>
          <a:prstGeom prst="rect">
            <a:avLst/>
          </a:prstGeom>
          <a:ln>
            <a:solidFill>
              <a:srgbClr val="131F31"/>
            </a:solidFill>
          </a:ln>
        </p:spPr>
      </p:pic>
      <p:sp>
        <p:nvSpPr>
          <p:cNvPr id="12" name="Стрілка вправо 11"/>
          <p:cNvSpPr/>
          <p:nvPr/>
        </p:nvSpPr>
        <p:spPr>
          <a:xfrm>
            <a:off x="4208991" y="2450472"/>
            <a:ext cx="824256" cy="9867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8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Вкладка «Быстрая Статистика»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6"/>
          <a:stretch/>
        </p:blipFill>
        <p:spPr>
          <a:xfrm>
            <a:off x="2042484" y="1452535"/>
            <a:ext cx="8107031" cy="39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Быстрая статистика. Виды.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214717" y="1998584"/>
            <a:ext cx="99522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Конверсии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Ярлыки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- Время суток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- День недели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- День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- Неделя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- Местоположение пользователей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География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Поисковые запросы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Места размещения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Другие</a:t>
            </a: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формат Отчетов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9"/>
          <a:stretch/>
        </p:blipFill>
        <p:spPr>
          <a:xfrm>
            <a:off x="404712" y="1378555"/>
            <a:ext cx="7496175" cy="2675555"/>
          </a:xfrm>
          <a:prstGeom prst="rect">
            <a:avLst/>
          </a:prstGeom>
          <a:ln>
            <a:solidFill>
              <a:srgbClr val="131F3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4636736" y="2211614"/>
            <a:ext cx="7214030" cy="3380732"/>
          </a:xfrm>
          <a:prstGeom prst="rect">
            <a:avLst/>
          </a:prstGeom>
          <a:ln>
            <a:solidFill>
              <a:srgbClr val="131F31"/>
            </a:solidFill>
          </a:ln>
        </p:spPr>
      </p:pic>
      <p:sp>
        <p:nvSpPr>
          <p:cNvPr id="11" name="Прямокутник 10"/>
          <p:cNvSpPr/>
          <p:nvPr/>
        </p:nvSpPr>
        <p:spPr>
          <a:xfrm>
            <a:off x="550258" y="4190839"/>
            <a:ext cx="40864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 отчета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Показатели и Метрики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Фильтры отчета</a:t>
            </a:r>
            <a:endParaRPr lang="ru-RU" b="0" i="0" dirty="0" smtClean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Экспорт отчета</a:t>
            </a:r>
            <a:endParaRPr lang="ru-RU" b="0" i="0" dirty="0" smtClean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Сохранить</a:t>
            </a:r>
            <a:endParaRPr lang="ru-RU" b="0" i="0" dirty="0" smtClean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расходов. Работа с Ценой за клик.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112023" y="945852"/>
            <a:ext cx="7970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Фактическая цена за клик и показатель качества</a:t>
            </a:r>
            <a:r>
              <a:rPr lang="en-US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(QS)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/>
          <a:stretch/>
        </p:blipFill>
        <p:spPr>
          <a:xfrm>
            <a:off x="2180394" y="1415615"/>
            <a:ext cx="6389428" cy="42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расходов. Работа с Ценой за клик.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Сколько можно сэкономить при хорошем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QS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19584"/>
              </p:ext>
            </p:extLst>
          </p:nvPr>
        </p:nvGraphicFramePr>
        <p:xfrm>
          <a:off x="2265769" y="1728429"/>
          <a:ext cx="7660461" cy="3443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74833"/>
                <a:gridCol w="1479073"/>
                <a:gridCol w="1044051"/>
                <a:gridCol w="1413820"/>
                <a:gridCol w="2048684"/>
              </a:tblGrid>
              <a:tr h="3130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Ваш рейтинг</a:t>
                      </a:r>
                      <a:endParaRPr lang="uk-UA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Конкурент</a:t>
                      </a:r>
                      <a:endParaRPr lang="uk-UA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noProof="0" dirty="0" smtClean="0">
                          <a:effectLst/>
                        </a:rPr>
                        <a:t>Цена</a:t>
                      </a:r>
                      <a:endParaRPr lang="ru-RU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noProof="0" dirty="0" smtClean="0">
                          <a:effectLst/>
                        </a:rPr>
                        <a:t>Экономия</a:t>
                      </a:r>
                      <a:endParaRPr lang="ru-RU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Экономия (</a:t>
                      </a:r>
                      <a:r>
                        <a:rPr lang="en-US" sz="1600" u="none" strike="noStrike" dirty="0" smtClean="0">
                          <a:effectLst/>
                        </a:rPr>
                        <a:t>QS 1</a:t>
                      </a:r>
                      <a:r>
                        <a:rPr lang="ru-RU" sz="1600" u="none" strike="noStrike" dirty="0" smtClean="0">
                          <a:effectLst/>
                        </a:rPr>
                        <a:t>)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30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10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20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2,01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-9,96%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-89,96%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0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9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20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2,23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-11,07%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-88,84%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0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8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20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2,51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-12,46%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-87,46%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0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7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20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2,87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-14,24%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-85,67%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0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6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20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3,34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-16,63%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-83,29%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0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5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20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4,01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-19,96%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-79,96%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0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4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20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5,01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-24,96%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-74,96%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0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3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20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6,68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-33,30%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-66,63%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0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2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20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10,01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-49,98%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-49,98%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30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1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20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20,01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8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расходов. Работа с Ценой за клик.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А/Б тестирование объявлений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6"/>
          <a:stretch/>
        </p:blipFill>
        <p:spPr>
          <a:xfrm>
            <a:off x="1427342" y="1422722"/>
            <a:ext cx="9343157" cy="42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расходов. Работа с Ценой за клик.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CTR </a:t>
            </a:r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b="1" i="0" u="none" strike="no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зависимости от позиции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1"/>
          <a:stretch/>
        </p:blipFill>
        <p:spPr>
          <a:xfrm>
            <a:off x="3714750" y="1437348"/>
            <a:ext cx="4762500" cy="41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расходов. Работа с Ценой за клик.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301770" y="945852"/>
            <a:ext cx="7594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посмотреть с какой позиции лучше трафик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r="21758" b="29485"/>
          <a:stretch/>
        </p:blipFill>
        <p:spPr>
          <a:xfrm>
            <a:off x="339866" y="1363736"/>
            <a:ext cx="5200110" cy="2529191"/>
          </a:xfrm>
          <a:prstGeom prst="rect">
            <a:avLst/>
          </a:prstGeom>
          <a:ln>
            <a:solidFill>
              <a:srgbClr val="131F3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27375"/>
          <a:stretch/>
        </p:blipFill>
        <p:spPr>
          <a:xfrm>
            <a:off x="1517668" y="3241415"/>
            <a:ext cx="10476624" cy="2417980"/>
          </a:xfrm>
          <a:prstGeom prst="rect">
            <a:avLst/>
          </a:prstGeom>
          <a:ln>
            <a:solidFill>
              <a:srgbClr val="131F31"/>
            </a:solidFill>
          </a:ln>
        </p:spPr>
      </p:pic>
      <p:sp>
        <p:nvSpPr>
          <p:cNvPr id="12" name="Стрілка вправо 11"/>
          <p:cNvSpPr/>
          <p:nvPr/>
        </p:nvSpPr>
        <p:spPr>
          <a:xfrm rot="2616358">
            <a:off x="2937538" y="2639888"/>
            <a:ext cx="1770066" cy="9867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42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расходов. Работа с Ценой за клик.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Способы редактирования ставок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214717" y="1998584"/>
            <a:ext cx="9952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Ручной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Автоматизации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Скрипт </a:t>
            </a: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AdWords (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базе </a:t>
            </a: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JavaScript)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Комбинированный</a:t>
            </a:r>
            <a:endParaRPr lang="ru-RU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Соотношение целевых</a:t>
            </a:r>
            <a:r>
              <a:rPr lang="ru-RU" b="1" i="0" u="none" strike="no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нецелевых запросов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Діагра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962693"/>
              </p:ext>
            </p:extLst>
          </p:nvPr>
        </p:nvGraphicFramePr>
        <p:xfrm>
          <a:off x="6096000" y="1490456"/>
          <a:ext cx="5596991" cy="378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іагра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777460"/>
              </p:ext>
            </p:extLst>
          </p:nvPr>
        </p:nvGraphicFramePr>
        <p:xfrm>
          <a:off x="477430" y="1490456"/>
          <a:ext cx="5618570" cy="378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655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расходов. Работа с Ценой за клик.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419516" y="945852"/>
            <a:ext cx="7373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Автоматические правила редактирования ставок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7"/>
          <a:stretch/>
        </p:blipFill>
        <p:spPr>
          <a:xfrm>
            <a:off x="1543597" y="1650900"/>
            <a:ext cx="9105521" cy="32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расходов. Работа с Ценой за клик.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Редактирование ставок через скрипт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0" b="14088"/>
          <a:stretch/>
        </p:blipFill>
        <p:spPr>
          <a:xfrm>
            <a:off x="3088247" y="1739912"/>
            <a:ext cx="6015506" cy="2168541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3161662" y="4831778"/>
            <a:ext cx="23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http://1drv.ms/1iHIYoe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444499" y="4831778"/>
            <a:ext cx="2385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http</a:t>
            </a:r>
            <a:r>
              <a:rPr lang="uk-UA" dirty="0" smtClean="0"/>
              <a:t>://</a:t>
            </a:r>
            <a:r>
              <a:rPr lang="en-US" dirty="0" smtClean="0">
                <a:solidFill>
                  <a:srgbClr val="131F31"/>
                </a:solidFill>
                <a:latin typeface="arial" panose="020B0604020202020204" pitchFamily="34" charset="0"/>
              </a:rPr>
              <a:t>goo.gl/0SxPcK</a:t>
            </a:r>
            <a:endParaRPr lang="uk-UA" dirty="0">
              <a:solidFill>
                <a:srgbClr val="131F31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00966" y="4055471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Скрипт</a:t>
            </a:r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6307378" y="4055471"/>
            <a:ext cx="265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Инструкция по установке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0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кампании по регионам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кампании по регионам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8652" y="1995079"/>
            <a:ext cx="2982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Рекламная Кампания</a:t>
            </a:r>
            <a:endParaRPr lang="uk-U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70773" y="3041566"/>
            <a:ext cx="8194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Киев</a:t>
            </a:r>
            <a:endParaRPr lang="uk-U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272959" y="3041566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Львов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4222085" y="3763473"/>
            <a:ext cx="1262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Одесса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034898" y="3763473"/>
            <a:ext cx="1267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Украина</a:t>
            </a:r>
            <a:endParaRPr lang="uk-UA" dirty="0"/>
          </a:p>
        </p:txBody>
      </p:sp>
      <p:sp>
        <p:nvSpPr>
          <p:cNvPr id="17" name="Стрілка вправо 16"/>
          <p:cNvSpPr/>
          <p:nvPr/>
        </p:nvSpPr>
        <p:spPr>
          <a:xfrm rot="9584609">
            <a:off x="3017010" y="2619358"/>
            <a:ext cx="1813214" cy="31509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ілка вправо 18"/>
          <p:cNvSpPr/>
          <p:nvPr/>
        </p:nvSpPr>
        <p:spPr>
          <a:xfrm rot="12015391" flipH="1">
            <a:off x="7361776" y="2613863"/>
            <a:ext cx="1813214" cy="31509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ілка вправо 19"/>
          <p:cNvSpPr/>
          <p:nvPr/>
        </p:nvSpPr>
        <p:spPr>
          <a:xfrm rot="14137818" flipH="1">
            <a:off x="6381302" y="2982010"/>
            <a:ext cx="1413419" cy="31509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ілка вправо 20"/>
          <p:cNvSpPr/>
          <p:nvPr/>
        </p:nvSpPr>
        <p:spPr>
          <a:xfrm rot="7462182">
            <a:off x="4432509" y="2982010"/>
            <a:ext cx="1413419" cy="31509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4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работы кампании по часам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</a:t>
            </a:r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конверисонности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трафика по часам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3"/>
          <a:stretch/>
        </p:blipFill>
        <p:spPr>
          <a:xfrm>
            <a:off x="219075" y="1636376"/>
            <a:ext cx="11753850" cy="2234709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5012205" y="4823824"/>
            <a:ext cx="2163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http</a:t>
            </a:r>
            <a:r>
              <a:rPr lang="uk-UA" dirty="0" smtClean="0"/>
              <a:t>://</a:t>
            </a:r>
            <a:r>
              <a:rPr lang="en-US" dirty="0"/>
              <a:t>goo.gl/YcDnT1</a:t>
            </a:r>
            <a:endParaRPr lang="uk-UA" dirty="0">
              <a:solidFill>
                <a:srgbClr val="131F3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5223040" y="4096069"/>
            <a:ext cx="1754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Ссылка на отчет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работы кампании по часам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589450" y="945852"/>
            <a:ext cx="7017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Где посмотреть статистику по часам в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AdWords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>
          <a:xfrm>
            <a:off x="1148985" y="1649272"/>
            <a:ext cx="5670727" cy="2202594"/>
          </a:xfrm>
          <a:prstGeom prst="rect">
            <a:avLst/>
          </a:prstGeom>
          <a:ln>
            <a:solidFill>
              <a:srgbClr val="131F3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6" b="10177"/>
          <a:stretch/>
        </p:blipFill>
        <p:spPr>
          <a:xfrm>
            <a:off x="5232555" y="2838205"/>
            <a:ext cx="5835476" cy="2060233"/>
          </a:xfrm>
          <a:prstGeom prst="rect">
            <a:avLst/>
          </a:prstGeom>
          <a:ln>
            <a:solidFill>
              <a:srgbClr val="131F31"/>
            </a:solidFill>
          </a:ln>
        </p:spPr>
      </p:pic>
      <p:sp>
        <p:nvSpPr>
          <p:cNvPr id="12" name="Прямокутник 11"/>
          <p:cNvSpPr/>
          <p:nvPr/>
        </p:nvSpPr>
        <p:spPr>
          <a:xfrm>
            <a:off x="2011711" y="4169770"/>
            <a:ext cx="2083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Быстрая статистика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7474324" y="2133157"/>
            <a:ext cx="329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Расписание показа объявлений</a:t>
            </a:r>
            <a:endParaRPr lang="uk-UA" dirty="0"/>
          </a:p>
        </p:txBody>
      </p:sp>
      <p:sp>
        <p:nvSpPr>
          <p:cNvPr id="14" name="Стрілка вправо 13"/>
          <p:cNvSpPr/>
          <p:nvPr/>
        </p:nvSpPr>
        <p:spPr>
          <a:xfrm rot="16200000">
            <a:off x="2689313" y="3157061"/>
            <a:ext cx="728121" cy="12487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право 14"/>
          <p:cNvSpPr/>
          <p:nvPr/>
        </p:nvSpPr>
        <p:spPr>
          <a:xfrm rot="5400000">
            <a:off x="8756387" y="2292628"/>
            <a:ext cx="728121" cy="12487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4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работы кампании по часам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корректировки ставок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65" b="81357"/>
          <a:stretch/>
        </p:blipFill>
        <p:spPr>
          <a:xfrm>
            <a:off x="1622865" y="1844984"/>
            <a:ext cx="3565961" cy="1165253"/>
          </a:xfrm>
          <a:prstGeom prst="rect">
            <a:avLst/>
          </a:prstGeom>
          <a:ln>
            <a:solidFill>
              <a:srgbClr val="131F3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44" b="26106"/>
          <a:stretch/>
        </p:blipFill>
        <p:spPr>
          <a:xfrm>
            <a:off x="5542792" y="3293797"/>
            <a:ext cx="5357180" cy="1242516"/>
          </a:xfrm>
          <a:prstGeom prst="rect">
            <a:avLst/>
          </a:prstGeom>
          <a:ln>
            <a:solidFill>
              <a:srgbClr val="131F31"/>
            </a:solidFill>
          </a:ln>
        </p:spPr>
      </p:pic>
      <p:sp>
        <p:nvSpPr>
          <p:cNvPr id="11" name="Стрілка вправо 10"/>
          <p:cNvSpPr/>
          <p:nvPr/>
        </p:nvSpPr>
        <p:spPr>
          <a:xfrm rot="1554740">
            <a:off x="4258803" y="2660686"/>
            <a:ext cx="1488690" cy="62085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43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работы кампании по часам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Установка корректировки ставок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488"/>
          <a:stretch/>
        </p:blipFill>
        <p:spPr>
          <a:xfrm>
            <a:off x="3077592" y="1428259"/>
            <a:ext cx="6036816" cy="41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работы кампании по часам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 ставок при помощи скрипта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" b="8722"/>
          <a:stretch/>
        </p:blipFill>
        <p:spPr>
          <a:xfrm>
            <a:off x="1051112" y="1490456"/>
            <a:ext cx="6289070" cy="379010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8039341" y="2228842"/>
            <a:ext cx="2536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http://1drv.ms/1FWE6Ax</a:t>
            </a:r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8871428" y="1452535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Скрипт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8132124" y="3550333"/>
            <a:ext cx="2207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http://</a:t>
            </a:r>
            <a:r>
              <a:rPr lang="en-US" dirty="0"/>
              <a:t>goo.gl/</a:t>
            </a:r>
            <a:r>
              <a:rPr lang="en-US" dirty="0" err="1"/>
              <a:t>dvOGvk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8730364" y="2774026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Описание</a:t>
            </a:r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8132124" y="4818053"/>
            <a:ext cx="2206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http://</a:t>
            </a:r>
            <a:r>
              <a:rPr lang="en-US" u="sng" dirty="0"/>
              <a:t>goo.gl/</a:t>
            </a:r>
            <a:r>
              <a:rPr lang="en-US" u="sng" dirty="0" err="1"/>
              <a:t>ynwZqE</a:t>
            </a:r>
            <a:endParaRPr lang="uk-UA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8769733" y="4041746"/>
            <a:ext cx="1075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Табличка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62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Кампания поискового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ремаркетинга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Кампания поискового ремаркетинга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1"/>
          <a:stretch/>
        </p:blipFill>
        <p:spPr>
          <a:xfrm>
            <a:off x="2052079" y="1650900"/>
            <a:ext cx="8087842" cy="379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Кампания поискового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ремаркетинга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включить сбор списков для Поискового ремаркетинга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" b="7681"/>
          <a:stretch/>
        </p:blipFill>
        <p:spPr>
          <a:xfrm>
            <a:off x="1880744" y="2188239"/>
            <a:ext cx="8428509" cy="28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Вкладка «Поисковые запросы»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5"/>
          <a:stretch/>
        </p:blipFill>
        <p:spPr>
          <a:xfrm>
            <a:off x="404713" y="1650900"/>
            <a:ext cx="5254820" cy="2613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8"/>
          <a:stretch/>
        </p:blipFill>
        <p:spPr>
          <a:xfrm>
            <a:off x="4167399" y="1452535"/>
            <a:ext cx="7676644" cy="3677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Стрілка вправо 10"/>
          <p:cNvSpPr/>
          <p:nvPr/>
        </p:nvSpPr>
        <p:spPr>
          <a:xfrm>
            <a:off x="4015911" y="2543615"/>
            <a:ext cx="493614" cy="112618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5405480" y="2543615"/>
            <a:ext cx="898216" cy="2586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/>
          <p:cNvSpPr/>
          <p:nvPr/>
        </p:nvSpPr>
        <p:spPr>
          <a:xfrm>
            <a:off x="6813495" y="2543616"/>
            <a:ext cx="517890" cy="25867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2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бюджета кампании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919310" y="931275"/>
            <a:ext cx="8347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Потери кликов и конверсий из-за ограничения бюджета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>
          <a:xfrm>
            <a:off x="1957640" y="1628145"/>
            <a:ext cx="8270693" cy="33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бюджета кампании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Последствия ограничения бюджета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399923" y="1739913"/>
            <a:ext cx="46960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Клики - 800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цена за клик - $0,10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Дневной бюджет - $80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Процент потерянных показов - 20%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 конверсии - 2%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Чистый доход от конверсии - $100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кликов: 200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конверсий: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прибыли: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$400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Діагра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96443"/>
              </p:ext>
            </p:extLst>
          </p:nvPr>
        </p:nvGraphicFramePr>
        <p:xfrm>
          <a:off x="6239436" y="1783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56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бюджета кампании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816250" y="945852"/>
            <a:ext cx="7109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Последствия удержания бюджета на одном уровне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051112" y="1629173"/>
            <a:ext cx="45809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Было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Клики – </a:t>
            </a:r>
            <a:r>
              <a:rPr lang="ru-RU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цена за клик - </a:t>
            </a:r>
            <a:r>
              <a:rPr lang="ru-RU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$0,10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Дневной бюджет - $80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Процент потерянных показов - 20%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 конверсии - 2%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Чистый доход от конверсии - $100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51112" y="4363394"/>
            <a:ext cx="5017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кликов: 200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конверсий: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прибыли: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$400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6247051" y="1629174"/>
            <a:ext cx="48956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Стало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Клики – 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615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цена за клик - 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$0,13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Дневной бюджет - $80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Процент потерянных показов – 38,5%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 конверсии - 2%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Чистый доход от конверсии - $100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247051" y="4351848"/>
            <a:ext cx="5017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кликов: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385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конверсий: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прибыли: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$800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бюджета кампании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Перераспределение бюджета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051112" y="1629173"/>
            <a:ext cx="45809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Кампания А</a:t>
            </a:r>
          </a:p>
          <a:p>
            <a:endParaRPr lang="ru-RU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Клики – </a:t>
            </a:r>
            <a:r>
              <a:rPr lang="ru-RU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</a:t>
            </a:r>
          </a:p>
          <a:p>
            <a:r>
              <a:rPr lang="ru-RU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цена за клик - </a:t>
            </a:r>
            <a:r>
              <a:rPr lang="ru-RU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$0,10</a:t>
            </a:r>
          </a:p>
          <a:p>
            <a:r>
              <a:rPr lang="ru-RU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Дневной бюджет - $80</a:t>
            </a:r>
          </a:p>
          <a:p>
            <a:r>
              <a:rPr lang="ru-RU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Процент потерянных показов - 20%</a:t>
            </a:r>
          </a:p>
          <a:p>
            <a:r>
              <a:rPr lang="ru-RU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 конверсии - 2%</a:t>
            </a:r>
          </a:p>
          <a:p>
            <a:r>
              <a:rPr lang="ru-RU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Чистый доход от конверсии - $100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051112" y="4318020"/>
            <a:ext cx="2897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Доступно для распределения: </a:t>
            </a:r>
            <a:r>
              <a:rPr lang="ru-RU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$18,50</a:t>
            </a:r>
            <a:endParaRPr lang="ru-RU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247051" y="1629174"/>
            <a:ext cx="48956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Кампания </a:t>
            </a:r>
            <a:r>
              <a:rPr 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endParaRPr lang="ru-RU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Клики – 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615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цена за клик - 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$0,1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lang="ru-RU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Дневной бюджет - $80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Процент потерянных показов –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 конверсии - 2%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Чистый доход от конверсии - $100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46714" y="4351848"/>
            <a:ext cx="4418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Получено кликов: 185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Получено конверсий: </a:t>
            </a:r>
            <a:r>
              <a:rPr lang="ru-RU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Получено прибыли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$400</a:t>
            </a:r>
            <a:endParaRPr lang="ru-RU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трілка вправо 13"/>
          <p:cNvSpPr/>
          <p:nvPr/>
        </p:nvSpPr>
        <p:spPr>
          <a:xfrm>
            <a:off x="3948913" y="4503087"/>
            <a:ext cx="2783660" cy="62085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3859048" y="423607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Перераспределение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бюджета кампании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за счет позиции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051112" y="1362137"/>
            <a:ext cx="45809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Было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Клики -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Показы - 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4000</a:t>
            </a:r>
            <a:endParaRPr lang="ru-RU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CTR 1 позиции - </a:t>
            </a:r>
            <a:r>
              <a:rPr lang="ru-RU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</a:t>
            </a:r>
            <a:endParaRPr lang="ru-RU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цена за клик -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$0,10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Дневной бюджет - $80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Процент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потерянных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показов -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конверсии - 2%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Чистый доход от конверсии - $100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247051" y="1362138"/>
            <a:ext cx="4895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Стало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Клики - </a:t>
            </a:r>
            <a:r>
              <a:rPr lang="ru-RU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900</a:t>
            </a:r>
            <a:endParaRPr lang="ru-RU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Показы -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5000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CTR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позиции - 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18%</a:t>
            </a:r>
            <a:endParaRPr lang="ru-RU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цена за клик - </a:t>
            </a:r>
            <a:r>
              <a:rPr lang="ru-RU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ru-RU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</a:t>
            </a:r>
            <a:endParaRPr lang="ru-RU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Дневной бюджет - $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Процент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потерянных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показов - </a:t>
            </a:r>
            <a:r>
              <a:rPr lang="ru-RU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0%</a:t>
            </a:r>
            <a:endParaRPr lang="ru-RU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конверсии - 2%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Чистый доход от конверсии - $100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1051112" y="4361811"/>
            <a:ext cx="5017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кликов: 200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конверсий: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Потеряно прибыли: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$400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6247051" y="4361811"/>
            <a:ext cx="5017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кликов: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Сэкономлено: 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ru-RU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конверсий: </a:t>
            </a:r>
            <a:r>
              <a:rPr lang="ru-RU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прибыли: </a:t>
            </a:r>
            <a:r>
              <a:rPr lang="ru-RU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endParaRPr lang="ru-RU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6" y="1519976"/>
            <a:ext cx="3524250" cy="285750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5172634" y="2625560"/>
            <a:ext cx="619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Добавление новых минус слов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2"/>
          <a:stretch/>
        </p:blipFill>
        <p:spPr>
          <a:xfrm>
            <a:off x="5313810" y="1315185"/>
            <a:ext cx="6536540" cy="3766613"/>
          </a:xfrm>
          <a:prstGeom prst="rect">
            <a:avLst/>
          </a:prstGeom>
          <a:ln>
            <a:solidFill>
              <a:srgbClr val="131F3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5"/>
          <a:stretch/>
        </p:blipFill>
        <p:spPr>
          <a:xfrm>
            <a:off x="334589" y="1315184"/>
            <a:ext cx="4682718" cy="1661165"/>
          </a:xfrm>
          <a:prstGeom prst="rect">
            <a:avLst/>
          </a:prstGeom>
          <a:ln>
            <a:solidFill>
              <a:srgbClr val="131F3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1" r="-1" b="9088"/>
          <a:stretch/>
        </p:blipFill>
        <p:spPr>
          <a:xfrm>
            <a:off x="334589" y="3312065"/>
            <a:ext cx="4651218" cy="1769733"/>
          </a:xfrm>
          <a:prstGeom prst="rect">
            <a:avLst/>
          </a:prstGeom>
          <a:ln>
            <a:solidFill>
              <a:srgbClr val="131F31"/>
            </a:solidFill>
          </a:ln>
        </p:spPr>
      </p:pic>
      <p:sp>
        <p:nvSpPr>
          <p:cNvPr id="12" name="Стрілка вправо 11"/>
          <p:cNvSpPr/>
          <p:nvPr/>
        </p:nvSpPr>
        <p:spPr>
          <a:xfrm rot="10800000">
            <a:off x="4785197" y="1875636"/>
            <a:ext cx="1120226" cy="84571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право 12"/>
          <p:cNvSpPr/>
          <p:nvPr/>
        </p:nvSpPr>
        <p:spPr>
          <a:xfrm rot="5400000">
            <a:off x="2346406" y="2345171"/>
            <a:ext cx="627583" cy="159807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5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358413" y="945852"/>
            <a:ext cx="7473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Почему нужно искать новые ключевые</a:t>
            </a:r>
            <a:r>
              <a:rPr lang="ru-RU" b="1" i="0" u="none" strike="no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слова вширь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2085070"/>
            <a:ext cx="5343525" cy="3095625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2884394" y="1603869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Зависимость охвата от цены за клик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536438" y="945852"/>
            <a:ext cx="7125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 расширения</a:t>
            </a:r>
            <a:r>
              <a:rPr lang="ru-RU" b="1" i="0" u="none" strike="noStrik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списка ключевых слов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79929" y="1598530"/>
            <a:ext cx="10546619" cy="3884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Вашего сайта;</a:t>
            </a:r>
            <a:endParaRPr lang="uk-UA" sz="1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Подсказка </a:t>
            </a:r>
            <a:r>
              <a:rPr lang="ru-RU" sz="14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«Оптимизация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в аккаунте </a:t>
            </a: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AdWords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uk-UA" sz="1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Планировщика ключевых слов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AdWords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Яндекс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Wordst</a:t>
            </a: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- wordstat.yandex.ru</a:t>
            </a:r>
            <a:endParaRPr lang="uk-UA" sz="1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Повторно прогнать полученные результаты через Планировщик ключевых слов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AdWords</a:t>
            </a:r>
            <a:endParaRPr lang="uk-UA" sz="1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специальное ПО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подбору ключевых слов (Пример: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Collector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SEMrush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Prodvigator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1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базы ключевых слов(Пример: Базы ключевых слов Пастухова)</a:t>
            </a:r>
            <a:endParaRPr lang="uk-UA" sz="1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Поисковые подсказки в строке поиска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endParaRPr lang="uk-UA" sz="1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"Поисковые запросы" в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AdWords</a:t>
            </a:r>
            <a:endParaRPr lang="uk-UA" sz="1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 поисковых запросов по кампаниям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AdWords</a:t>
            </a:r>
            <a:endParaRPr lang="uk-UA" sz="1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 поисковых запросов (Нужно зарегистрировать на сайт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Webmaster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Подсказка «Оптимизация»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1"/>
          <a:stretch/>
        </p:blipFill>
        <p:spPr>
          <a:xfrm>
            <a:off x="1051112" y="1839818"/>
            <a:ext cx="3261943" cy="23155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4"/>
          <a:stretch/>
        </p:blipFill>
        <p:spPr>
          <a:xfrm>
            <a:off x="5304114" y="1341710"/>
            <a:ext cx="6356509" cy="4411727"/>
          </a:xfrm>
          <a:prstGeom prst="rect">
            <a:avLst/>
          </a:prstGeom>
        </p:spPr>
      </p:pic>
      <p:sp>
        <p:nvSpPr>
          <p:cNvPr id="11" name="Стрілка вправо 10"/>
          <p:cNvSpPr/>
          <p:nvPr/>
        </p:nvSpPr>
        <p:spPr>
          <a:xfrm>
            <a:off x="4225174" y="2489618"/>
            <a:ext cx="1166822" cy="88825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31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0" y="5836025"/>
            <a:ext cx="12192000" cy="1021976"/>
            <a:chOff x="0" y="5836025"/>
            <a:chExt cx="12192000" cy="1021976"/>
          </a:xfrm>
        </p:grpSpPr>
        <p:sp>
          <p:nvSpPr>
            <p:cNvPr id="4" name="Прямокутник 3"/>
            <p:cNvSpPr/>
            <p:nvPr/>
          </p:nvSpPr>
          <p:spPr>
            <a:xfrm>
              <a:off x="0" y="5836025"/>
              <a:ext cx="12192000" cy="1021976"/>
            </a:xfrm>
            <a:prstGeom prst="rect">
              <a:avLst/>
            </a:prstGeom>
            <a:solidFill>
              <a:srgbClr val="263E62"/>
            </a:solidFill>
            <a:ln>
              <a:solidFill>
                <a:srgbClr val="26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436" y="5973376"/>
              <a:ext cx="3050600" cy="81450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051112" y="6011297"/>
              <a:ext cx="6423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0" u="none" strike="noStrike" baseline="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Оптимизация поисковой рекламной кампании</a:t>
              </a:r>
              <a:endPara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2" y="325531"/>
            <a:ext cx="2096440" cy="339853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051112" y="6347013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поисковыми запросами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884394" y="945852"/>
            <a:ext cx="642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Поисковые подсказки </a:t>
            </a:r>
            <a:r>
              <a:rPr lang="en-US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583" b="11350"/>
          <a:stretch/>
        </p:blipFill>
        <p:spPr>
          <a:xfrm>
            <a:off x="751708" y="1708689"/>
            <a:ext cx="6838622" cy="1365284"/>
          </a:xfrm>
          <a:prstGeom prst="rect">
            <a:avLst/>
          </a:prstGeom>
          <a:ln>
            <a:solidFill>
              <a:srgbClr val="131F3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0"/>
          <a:stretch/>
        </p:blipFill>
        <p:spPr>
          <a:xfrm>
            <a:off x="5841599" y="3613764"/>
            <a:ext cx="5486400" cy="1486450"/>
          </a:xfrm>
          <a:prstGeom prst="rect">
            <a:avLst/>
          </a:prstGeom>
          <a:ln>
            <a:solidFill>
              <a:srgbClr val="131F31"/>
            </a:solidFill>
          </a:ln>
        </p:spPr>
      </p:pic>
      <p:sp>
        <p:nvSpPr>
          <p:cNvPr id="11" name="Прямокутник 10"/>
          <p:cNvSpPr/>
          <p:nvPr/>
        </p:nvSpPr>
        <p:spPr>
          <a:xfrm>
            <a:off x="8384273" y="2050995"/>
            <a:ext cx="2596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Подсказка в Поисковой строке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562688" y="4131833"/>
            <a:ext cx="2896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Подсказка под результатами поиска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трілка вправо 12"/>
          <p:cNvSpPr/>
          <p:nvPr/>
        </p:nvSpPr>
        <p:spPr>
          <a:xfrm>
            <a:off x="4458712" y="4275827"/>
            <a:ext cx="1166822" cy="35834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право 13"/>
          <p:cNvSpPr/>
          <p:nvPr/>
        </p:nvSpPr>
        <p:spPr>
          <a:xfrm rot="10800000">
            <a:off x="7217451" y="2259247"/>
            <a:ext cx="1166822" cy="35834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4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1470</Words>
  <Application>Microsoft Office PowerPoint</Application>
  <PresentationFormat>Произвольный</PresentationFormat>
  <Paragraphs>384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Олег Піддубний</dc:creator>
  <cp:lastModifiedBy>admin</cp:lastModifiedBy>
  <cp:revision>67</cp:revision>
  <dcterms:created xsi:type="dcterms:W3CDTF">2015-09-14T13:37:51Z</dcterms:created>
  <dcterms:modified xsi:type="dcterms:W3CDTF">2015-09-26T07:29:56Z</dcterms:modified>
</cp:coreProperties>
</file>